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</p:sldMasterIdLst>
  <p:notesMasterIdLst>
    <p:notesMasterId r:id="rId16"/>
  </p:notesMasterIdLst>
  <p:sldIdLst>
    <p:sldId id="335" r:id="rId2"/>
    <p:sldId id="339" r:id="rId3"/>
    <p:sldId id="801" r:id="rId4"/>
    <p:sldId id="802" r:id="rId5"/>
    <p:sldId id="803" r:id="rId6"/>
    <p:sldId id="804" r:id="rId7"/>
    <p:sldId id="805" r:id="rId8"/>
    <p:sldId id="813" r:id="rId9"/>
    <p:sldId id="806" r:id="rId10"/>
    <p:sldId id="807" r:id="rId11"/>
    <p:sldId id="816" r:id="rId12"/>
    <p:sldId id="817" r:id="rId13"/>
    <p:sldId id="808" r:id="rId14"/>
    <p:sldId id="818" r:id="rId15"/>
  </p:sldIdLst>
  <p:sldSz cx="9144000" cy="6858000" type="screen4x3"/>
  <p:notesSz cx="7315200" cy="96012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D3"/>
    <a:srgbClr val="FBCCA8"/>
    <a:srgbClr val="F9B37C"/>
    <a:srgbClr val="F58025"/>
    <a:srgbClr val="CA5E09"/>
    <a:srgbClr val="873E06"/>
    <a:srgbClr val="FAC9D1"/>
    <a:srgbClr val="F593A3"/>
    <a:srgbClr val="F05C75"/>
    <a:srgbClr val="C412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74" autoAdjust="0"/>
    <p:restoredTop sz="95545" autoAdjust="0"/>
  </p:normalViewPr>
  <p:slideViewPr>
    <p:cSldViewPr>
      <p:cViewPr varScale="1">
        <p:scale>
          <a:sx n="61" d="100"/>
          <a:sy n="61" d="100"/>
        </p:scale>
        <p:origin x="-3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238" cy="479425"/>
          </a:xfrm>
          <a:prstGeom prst="rect">
            <a:avLst/>
          </a:prstGeom>
        </p:spPr>
        <p:txBody>
          <a:bodyPr vert="horz" lIns="91865" tIns="45933" rIns="91865" bIns="459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1865" tIns="45933" rIns="91865" bIns="45933" rtlCol="0"/>
          <a:lstStyle>
            <a:lvl1pPr algn="r">
              <a:defRPr sz="1200"/>
            </a:lvl1pPr>
          </a:lstStyle>
          <a:p>
            <a:fld id="{6467B6EC-AF3A-47B5-83C2-72BFA71D3C32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5362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5" tIns="45933" rIns="91865" bIns="459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89"/>
            <a:ext cx="5851525" cy="4319587"/>
          </a:xfrm>
          <a:prstGeom prst="rect">
            <a:avLst/>
          </a:prstGeom>
        </p:spPr>
        <p:txBody>
          <a:bodyPr vert="horz" lIns="91865" tIns="45933" rIns="91865" bIns="459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1865" tIns="45933" rIns="91865" bIns="459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865" tIns="45933" rIns="91865" bIns="45933" rtlCol="0" anchor="b"/>
          <a:lstStyle>
            <a:lvl1pPr algn="r">
              <a:defRPr sz="1200"/>
            </a:lvl1pPr>
          </a:lstStyle>
          <a:p>
            <a:fld id="{CAFA21C6-82F9-4BD3-893F-20ADB6281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A21C6-82F9-4BD3-893F-20ADB6281C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456" y="1252728"/>
            <a:ext cx="8110728" cy="29077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Lesson Title Goes Here</a:t>
            </a:r>
            <a:endParaRPr lang="en-US" dirty="0"/>
          </a:p>
        </p:txBody>
      </p:sp>
      <p:grpSp>
        <p:nvGrpSpPr>
          <p:cNvPr id="18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rgbClr val="6DB344"/>
              </a:gs>
              <a:gs pos="100000">
                <a:srgbClr val="B7D333"/>
              </a:gs>
            </a:gsLst>
            <a:lin ang="2700000" scaled="1"/>
            <a:tileRect/>
          </a:gradFill>
        </p:grpSpPr>
        <p:sp>
          <p:nvSpPr>
            <p:cNvPr id="19" name="Rectangle 1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pic>
        <p:nvPicPr>
          <p:cNvPr id="34" name="Picture 33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477000"/>
            <a:ext cx="8477250" cy="162912"/>
          </a:xfrm>
          <a:prstGeom prst="rect">
            <a:avLst/>
          </a:prstGeom>
        </p:spPr>
      </p:pic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Module Title Goes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28600" y="1188720"/>
            <a:ext cx="8686800" cy="265176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28600" y="4023360"/>
            <a:ext cx="8686800" cy="265176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Row Conten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28600" y="1645920"/>
            <a:ext cx="8686800" cy="224028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28600" y="4069080"/>
            <a:ext cx="8686800" cy="224028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186542"/>
            <a:ext cx="8686800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364224"/>
            <a:ext cx="868680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 userDrawn="1"/>
        </p:nvGrpSpPr>
        <p:grpSpPr>
          <a:xfrm>
            <a:off x="4117817" y="5525687"/>
            <a:ext cx="908367" cy="480227"/>
            <a:chOff x="4117817" y="5525687"/>
            <a:chExt cx="908367" cy="480227"/>
          </a:xfrm>
          <a:solidFill>
            <a:schemeClr val="bg1"/>
          </a:solidFill>
        </p:grpSpPr>
        <p:sp>
          <p:nvSpPr>
            <p:cNvPr id="3" name="Rectangle 2"/>
            <p:cNvSpPr>
              <a:spLocks noChangeArrowheads="1"/>
            </p:cNvSpPr>
            <p:nvPr userDrawn="1"/>
          </p:nvSpPr>
          <p:spPr bwMode="black">
            <a:xfrm>
              <a:off x="4373702" y="5844550"/>
              <a:ext cx="41443" cy="1570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4" name="Freeform 3"/>
            <p:cNvSpPr>
              <a:spLocks/>
            </p:cNvSpPr>
            <p:nvPr userDrawn="1"/>
          </p:nvSpPr>
          <p:spPr bwMode="black">
            <a:xfrm>
              <a:off x="4615130" y="5840202"/>
              <a:ext cx="119991" cy="16571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5" name="Freeform 4"/>
            <p:cNvSpPr>
              <a:spLocks/>
            </p:cNvSpPr>
            <p:nvPr userDrawn="1"/>
          </p:nvSpPr>
          <p:spPr bwMode="black">
            <a:xfrm>
              <a:off x="4200221" y="5840202"/>
              <a:ext cx="119991" cy="16571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black">
            <a:xfrm>
              <a:off x="4778491" y="5840202"/>
              <a:ext cx="164807" cy="165712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black">
            <a:xfrm>
              <a:off x="4468634" y="5840202"/>
              <a:ext cx="107462" cy="165712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4117817" y="5654198"/>
              <a:ext cx="39033" cy="80682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4227206" y="5600088"/>
              <a:ext cx="39033" cy="134792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4334669" y="5525687"/>
              <a:ext cx="39033" cy="24832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4444058" y="5600088"/>
              <a:ext cx="39033" cy="134792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4551038" y="5654198"/>
              <a:ext cx="41443" cy="80682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black">
            <a:xfrm>
              <a:off x="4660428" y="5600088"/>
              <a:ext cx="39515" cy="134792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black">
            <a:xfrm>
              <a:off x="4769818" y="5525687"/>
              <a:ext cx="39515" cy="24832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black">
            <a:xfrm>
              <a:off x="4877279" y="5600088"/>
              <a:ext cx="39515" cy="134792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black">
            <a:xfrm>
              <a:off x="4986669" y="5654198"/>
              <a:ext cx="39515" cy="80682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70951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175657"/>
            <a:ext cx="8578850" cy="5133703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456" y="1252728"/>
            <a:ext cx="8110728" cy="290779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Course Title Goes Here</a:t>
            </a:r>
            <a:endParaRPr lang="en-US" dirty="0"/>
          </a:p>
        </p:txBody>
      </p:sp>
      <p:grpSp>
        <p:nvGrpSpPr>
          <p:cNvPr id="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9" name="Rectangle 1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Text Goes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6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9456" y="402336"/>
            <a:ext cx="8110728" cy="2404872"/>
          </a:xfrm>
          <a:ln/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Segue Text Goes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37744" y="484632"/>
            <a:ext cx="8759952" cy="4370832"/>
          </a:xfrm>
        </p:spPr>
        <p:txBody>
          <a:bodyPr anchor="b" anchorCtr="0">
            <a:noAutofit/>
          </a:bodyPr>
          <a:lstStyle>
            <a:lvl1pPr marL="114300" indent="-118872" algn="l" defTabSz="814388" eaLnBrk="1" hangingPunct="1">
              <a:lnSpc>
                <a:spcPct val="95000"/>
              </a:lnSpc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“Quote slide option four has text that is left aligned, set in Arial Regular with a point size of 24 points. </a:t>
            </a:r>
            <a:r>
              <a:rPr lang="en-US" dirty="0" smtClean="0">
                <a:solidFill>
                  <a:srgbClr val="FFFFFF"/>
                </a:solidFill>
              </a:rPr>
              <a:t>The maximum quote length should not be more than four lines of text per quote</a:t>
            </a:r>
            <a:r>
              <a:rPr lang="en-US" dirty="0" smtClean="0"/>
              <a:t>.”</a:t>
            </a:r>
          </a:p>
        </p:txBody>
      </p:sp>
      <p:sp>
        <p:nvSpPr>
          <p:cNvPr id="18" name="Text Placeholder 43"/>
          <p:cNvSpPr>
            <a:spLocks noGrp="1"/>
          </p:cNvSpPr>
          <p:nvPr>
            <p:ph type="body" sz="quarter" idx="12" hasCustomPrompt="1"/>
          </p:nvPr>
        </p:nvSpPr>
        <p:spPr>
          <a:xfrm>
            <a:off x="429768" y="5358384"/>
            <a:ext cx="8577072" cy="612648"/>
          </a:xfrm>
        </p:spPr>
        <p:txBody>
          <a:bodyPr anchor="ctr" anchorCtr="0">
            <a:noAutofit/>
          </a:bodyPr>
          <a:lstStyle>
            <a:lvl1pPr marL="0" indent="0" algn="l" defTabSz="814388"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br>
              <a:rPr lang="en-US" dirty="0" smtClean="0"/>
            </a:br>
            <a:r>
              <a:rPr lang="en-US" dirty="0" smtClean="0"/>
              <a:t>Company XYZ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Go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20240"/>
            <a:ext cx="4114800" cy="301752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 smtClean="0"/>
              <a:t>Course Goal Title</a:t>
            </a:r>
            <a:endParaRPr lang="en-US" dirty="0"/>
          </a:p>
        </p:txBody>
      </p:sp>
      <p:pic>
        <p:nvPicPr>
          <p:cNvPr id="3" name="Picture 2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19472" y="310896"/>
            <a:ext cx="3895344" cy="6208776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88720"/>
            <a:ext cx="8686800" cy="548640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645920"/>
            <a:ext cx="8686800" cy="466344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186542"/>
            <a:ext cx="8686800" cy="384048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364224"/>
            <a:ext cx="8686800" cy="310896"/>
          </a:xfrm>
        </p:spPr>
        <p:txBody>
          <a:bodyPr wrap="square" lIns="91440" tIns="45720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88720"/>
            <a:ext cx="4206240" cy="548640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09160" y="1188720"/>
            <a:ext cx="4206240" cy="548640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lumn Conten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645920"/>
            <a:ext cx="4206240" cy="466344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09160" y="1645920"/>
            <a:ext cx="4206240" cy="4663440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186542"/>
            <a:ext cx="8686800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364224"/>
            <a:ext cx="868680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228600"/>
            <a:ext cx="8686800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88720"/>
            <a:ext cx="8686800" cy="5486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28600" y="6682743"/>
            <a:ext cx="2286000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9FA1A4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9FA1A4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319943" y="6682743"/>
            <a:ext cx="595457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b="0" dirty="0" smtClean="0">
                <a:solidFill>
                  <a:srgbClr val="9FA1A4"/>
                </a:solidFill>
              </a:rPr>
              <a:t>ACCXSL-</a:t>
            </a:r>
            <a:fld id="{2466CD72-7986-40F5-981B-8F77E8C643DC}" type="slidenum">
              <a:rPr lang="en-US" sz="600" b="0" smtClean="0">
                <a:solidFill>
                  <a:srgbClr val="9FA1A4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b="0" dirty="0">
              <a:solidFill>
                <a:srgbClr val="9FA1A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4" r:id="rId5"/>
    <p:sldLayoutId id="2147483915" r:id="rId6"/>
    <p:sldLayoutId id="2147483912" r:id="rId7"/>
    <p:sldLayoutId id="2147483916" r:id="rId8"/>
    <p:sldLayoutId id="2147483913" r:id="rId9"/>
    <p:sldLayoutId id="2147483917" r:id="rId10"/>
    <p:sldLayoutId id="2147483914" r:id="rId11"/>
    <p:sldLayoutId id="2147483906" r:id="rId12"/>
    <p:sldLayoutId id="2147483907" r:id="rId13"/>
    <p:sldLayoutId id="2147483905" r:id="rId14"/>
    <p:sldLayoutId id="2147483918" r:id="rId15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spc="-100" baseline="0" dirty="0">
          <a:gradFill>
            <a:gsLst>
              <a:gs pos="0">
                <a:schemeClr val="accent1"/>
              </a:gs>
              <a:gs pos="44000">
                <a:srgbClr val="01BBBB"/>
              </a:gs>
              <a:gs pos="100000">
                <a:srgbClr val="468041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440"/>
        </a:spcBef>
        <a:buClr>
          <a:schemeClr val="accent4"/>
        </a:buClr>
        <a:buSzPct val="90000"/>
        <a:buFont typeface="Arial" pitchFamily="34" charset="0"/>
        <a:buNone/>
        <a:tabLst/>
        <a:defRPr lang="en-US" sz="2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defTabSz="914400" rtl="0" eaLnBrk="1" latinLnBrk="0" hangingPunct="1">
        <a:lnSpc>
          <a:spcPct val="95000"/>
        </a:lnSpc>
        <a:spcBef>
          <a:spcPts val="840"/>
        </a:spcBef>
        <a:buClr>
          <a:schemeClr val="accent4"/>
        </a:buClr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73088" indent="-231775" algn="l" defTabSz="914400" rtl="0" eaLnBrk="1" latinLnBrk="0" hangingPunct="1">
        <a:lnSpc>
          <a:spcPct val="95000"/>
        </a:lnSpc>
        <a:spcBef>
          <a:spcPts val="840"/>
        </a:spcBef>
        <a:buClr>
          <a:schemeClr val="accent4"/>
        </a:buClr>
        <a:buFont typeface="Arial" pitchFamily="34" charset="0"/>
        <a:buChar char="-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31775" algn="l" defTabSz="914400" rtl="0" eaLnBrk="1" latinLnBrk="0" hangingPunct="1">
        <a:lnSpc>
          <a:spcPct val="95000"/>
        </a:lnSpc>
        <a:spcBef>
          <a:spcPts val="840"/>
        </a:spcBef>
        <a:buClr>
          <a:schemeClr val="accent4"/>
        </a:buClr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23938" indent="-219075" algn="l" defTabSz="914400" rtl="0" eaLnBrk="1" latinLnBrk="0" hangingPunct="1">
        <a:lnSpc>
          <a:spcPct val="95000"/>
        </a:lnSpc>
        <a:spcBef>
          <a:spcPts val="840"/>
        </a:spcBef>
        <a:buClr>
          <a:schemeClr val="accent4"/>
        </a:buClr>
        <a:buFont typeface="Arial" pitchFamily="34" charset="0"/>
        <a:buChar char="-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unsetlearning.com/Contact-Center-Express&#8211;A-Prompt-Recording-Script-and-Tutoria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UCCX:  How to Record Prompts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6"/>
            <a:ext cx="8112126" cy="1098534"/>
          </a:xfrm>
        </p:spPr>
        <p:txBody>
          <a:bodyPr>
            <a:normAutofit/>
          </a:bodyPr>
          <a:lstStyle/>
          <a:p>
            <a:r>
              <a:rPr lang="en-US" dirty="0" smtClean="0"/>
              <a:t>Your Host:  Marty Griffin </a:t>
            </a:r>
            <a:br>
              <a:rPr lang="en-US" dirty="0" smtClean="0"/>
            </a:br>
            <a:r>
              <a:rPr lang="en-US" dirty="0" smtClean="0"/>
              <a:t>Contact Center Technical Instructor </a:t>
            </a:r>
            <a:br>
              <a:rPr lang="en-US" dirty="0" smtClean="0"/>
            </a:br>
            <a:r>
              <a:rPr lang="en-US" dirty="0" smtClean="0"/>
              <a:t>Sunset Learning Institute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the </a:t>
            </a:r>
            <a:r>
              <a:rPr lang="en-US" dirty="0" err="1" smtClean="0"/>
              <a:t>Test_RP</a:t>
            </a:r>
            <a:r>
              <a:rPr lang="en-US" dirty="0" smtClean="0"/>
              <a:t> script X5001</a:t>
            </a:r>
          </a:p>
          <a:p>
            <a:r>
              <a:rPr lang="en-US" dirty="0" smtClean="0"/>
              <a:t>Unzip the RecordPrompts.zip file</a:t>
            </a:r>
          </a:p>
          <a:p>
            <a:r>
              <a:rPr lang="en-US" dirty="0" smtClean="0"/>
              <a:t>Upload the two scripts</a:t>
            </a:r>
          </a:p>
          <a:p>
            <a:r>
              <a:rPr lang="en-US" dirty="0" smtClean="0"/>
              <a:t>Upload the zip files</a:t>
            </a:r>
          </a:p>
          <a:p>
            <a:r>
              <a:rPr lang="en-US" dirty="0" smtClean="0"/>
              <a:t>Prepare an application “Record Prompts”</a:t>
            </a:r>
          </a:p>
          <a:p>
            <a:r>
              <a:rPr lang="en-US" dirty="0" smtClean="0"/>
              <a:t>Prepare a Trigger X5000</a:t>
            </a:r>
          </a:p>
          <a:p>
            <a:r>
              <a:rPr lang="en-US" dirty="0" smtClean="0"/>
              <a:t>Adjust the Parameters on the Application</a:t>
            </a:r>
          </a:p>
          <a:p>
            <a:r>
              <a:rPr lang="en-US" dirty="0" smtClean="0"/>
              <a:t>Call the record application X5000 and record a new welcome announcement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3400"/>
            <a:ext cx="4391025" cy="605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Debug:  RecordPrompts.aef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Script:  RecordAll.aef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modification for this script is:</a:t>
            </a:r>
          </a:p>
          <a:p>
            <a:pPr lvl="1"/>
            <a:r>
              <a:rPr lang="en-US" dirty="0" smtClean="0"/>
              <a:t>Ask caller for secret ID based on </a:t>
            </a:r>
            <a:br>
              <a:rPr lang="en-US" dirty="0" smtClean="0"/>
            </a:br>
            <a:r>
              <a:rPr lang="en-US" dirty="0" smtClean="0"/>
              <a:t>UCM user PIN</a:t>
            </a:r>
          </a:p>
          <a:p>
            <a:pPr lvl="1"/>
            <a:r>
              <a:rPr lang="en-US" dirty="0" smtClean="0"/>
              <a:t>Ask for Standard or Secret recording,</a:t>
            </a:r>
            <a:br>
              <a:rPr lang="en-US" dirty="0" smtClean="0"/>
            </a:br>
            <a:r>
              <a:rPr lang="en-US" dirty="0" smtClean="0"/>
              <a:t>set variable</a:t>
            </a:r>
          </a:p>
          <a:p>
            <a:pPr lvl="1"/>
            <a:r>
              <a:rPr lang="en-US" dirty="0" smtClean="0"/>
              <a:t>Continue with Recording Prompt</a:t>
            </a:r>
          </a:p>
          <a:p>
            <a:pPr lvl="1"/>
            <a:r>
              <a:rPr lang="en-US" dirty="0" smtClean="0"/>
              <a:t>Student&lt;XX&gt;.</a:t>
            </a:r>
            <a:r>
              <a:rPr lang="en-US" dirty="0" err="1" smtClean="0"/>
              <a:t>aef</a:t>
            </a:r>
            <a:r>
              <a:rPr lang="en-US" dirty="0" smtClean="0"/>
              <a:t> script to be </a:t>
            </a:r>
            <a:br>
              <a:rPr lang="en-US" dirty="0" smtClean="0"/>
            </a:br>
            <a:r>
              <a:rPr lang="en-US" dirty="0" smtClean="0"/>
              <a:t>modified to play status prompt </a:t>
            </a:r>
            <a:br>
              <a:rPr lang="en-US" dirty="0" smtClean="0"/>
            </a:br>
            <a:r>
              <a:rPr lang="en-US" dirty="0" smtClean="0"/>
              <a:t>uploaded by RecordAll.aef script</a:t>
            </a:r>
          </a:p>
          <a:p>
            <a:pPr marL="454025" lvl="1" indent="-34290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24127"/>
          <a:stretch>
            <a:fillRect/>
          </a:stretch>
        </p:blipFill>
        <p:spPr bwMode="auto">
          <a:xfrm>
            <a:off x="4953000" y="838200"/>
            <a:ext cx="3886200" cy="546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Us In Class!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440"/>
              </a:spcBef>
              <a:buSzPct val="90000"/>
              <a:buNone/>
            </a:pPr>
            <a:r>
              <a:rPr lang="en-US" sz="2400" dirty="0" smtClean="0"/>
              <a:t>Plan and Schedule one or more of our Cisco Unified Contact Center courses:</a:t>
            </a:r>
          </a:p>
          <a:p>
            <a:pPr marL="230188" lvl="2" indent="0">
              <a:spcBef>
                <a:spcPts val="1440"/>
              </a:spcBef>
              <a:buSzPct val="90000"/>
              <a:buNone/>
            </a:pPr>
            <a:r>
              <a:rPr lang="en-US" sz="2000" u="sng" dirty="0" smtClean="0"/>
              <a:t>Unified Contact Center Express, v5.0 (UCCX50) </a:t>
            </a:r>
            <a:r>
              <a:rPr lang="en-US" sz="2000" dirty="0" smtClean="0"/>
              <a:t>for those learning deployment and administration techniques for the great product</a:t>
            </a:r>
          </a:p>
          <a:p>
            <a:pPr marL="230188" lvl="2" indent="0">
              <a:spcBef>
                <a:spcPts val="1440"/>
              </a:spcBef>
              <a:buSzPct val="90000"/>
              <a:buNone/>
            </a:pPr>
            <a:r>
              <a:rPr lang="en-US" sz="2000" u="sng" dirty="0" smtClean="0"/>
              <a:t>Advanced Contact Center Express Scripting Lab (ACCXSL) </a:t>
            </a:r>
            <a:r>
              <a:rPr lang="en-US" sz="2000" dirty="0" smtClean="0"/>
              <a:t>for those who wish to apply advanced scripting techniques and take advantage of all UCCX capabilities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mgriffin\AppData\Local\Microsoft\Windows\Temporary Internet Files\Content.Outlook\57KJJSO4\SLI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86200"/>
            <a:ext cx="3235569" cy="233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Watching!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sure to visit our Web site and download these useful Contact Center Express recording tools:</a:t>
            </a:r>
          </a:p>
          <a:p>
            <a:pPr marL="0" lvl="1" indent="0">
              <a:spcBef>
                <a:spcPts val="1440"/>
              </a:spcBef>
              <a:buSzPct val="90000"/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www.sunsetlearning.com/Contact-Center-Express–A-Prompt-Recording-Script-and-Tutorial</a:t>
            </a:r>
            <a:endParaRPr lang="en-US" u="sng" dirty="0" smtClean="0"/>
          </a:p>
          <a:p>
            <a:endParaRPr lang="en-US" sz="2000" dirty="0" smtClean="0"/>
          </a:p>
          <a:p>
            <a:r>
              <a:rPr lang="en-US" sz="2000" dirty="0" smtClean="0"/>
              <a:t>Happy Recording!  See you in class!</a:t>
            </a:r>
          </a:p>
          <a:p>
            <a:endParaRPr lang="en-US" dirty="0" smtClean="0"/>
          </a:p>
          <a:p>
            <a:r>
              <a:rPr lang="en-US" dirty="0" smtClean="0"/>
              <a:t>Marty Griffin</a:t>
            </a:r>
            <a:br>
              <a:rPr lang="en-US" dirty="0" smtClean="0"/>
            </a:br>
            <a:r>
              <a:rPr lang="en-US" sz="2000" dirty="0" smtClean="0"/>
              <a:t>Contact Center Technical Instructor</a:t>
            </a:r>
            <a:br>
              <a:rPr lang="en-US" sz="2000" dirty="0" smtClean="0"/>
            </a:br>
            <a:r>
              <a:rPr lang="en-US" sz="2000" dirty="0" smtClean="0"/>
              <a:t>Sunset Learning Institute</a:t>
            </a:r>
            <a:br>
              <a:rPr lang="en-US" sz="2000" dirty="0" smtClean="0"/>
            </a:br>
            <a:r>
              <a:rPr lang="en-US" sz="2000" dirty="0" smtClean="0"/>
              <a:t>mgriffin@sunsetlearning.com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mgriffin\AppData\Local\Microsoft\Windows\Temporary Internet Files\Content.Outlook\57KJJSO4\SLI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3235569" cy="233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 and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24400" y="310896"/>
            <a:ext cx="4090416" cy="6208776"/>
          </a:xfrm>
        </p:spPr>
        <p:txBody>
          <a:bodyPr>
            <a:normAutofit/>
          </a:bodyPr>
          <a:lstStyle/>
          <a:p>
            <a:r>
              <a:rPr lang="en-US" dirty="0" smtClean="0"/>
              <a:t>“To introduce a simple, </a:t>
            </a:r>
            <a:br>
              <a:rPr lang="en-US" dirty="0" smtClean="0"/>
            </a:br>
            <a:r>
              <a:rPr lang="en-US" dirty="0" smtClean="0"/>
              <a:t>easy- to-use recording tool for Cisco Unified Contact Center Express Applications.  The recording tool is now available for download from the Sunset Learning Web site.”</a:t>
            </a:r>
            <a:endParaRPr lang="en-US" dirty="0"/>
          </a:p>
        </p:txBody>
      </p:sp>
      <p:pic>
        <p:nvPicPr>
          <p:cNvPr id="2050" name="Picture 2" descr="C:\Users\mgriffin\AppData\Local\Microsoft\Windows\Temporary Internet Files\Content.Outlook\57KJJSO4\SLI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00600"/>
            <a:ext cx="2286000" cy="165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UCCX Prompt Recording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Recording Methods</a:t>
            </a:r>
          </a:p>
          <a:p>
            <a:pPr lvl="1"/>
            <a:r>
              <a:rPr lang="en-US" dirty="0" smtClean="0"/>
              <a:t>Record prompts in Unity or Unity Connection, copy file to UCCX</a:t>
            </a:r>
          </a:p>
          <a:p>
            <a:pPr lvl="1"/>
            <a:r>
              <a:rPr lang="en-US" dirty="0" smtClean="0"/>
              <a:t>Send text to a professional recording studio</a:t>
            </a:r>
          </a:p>
          <a:p>
            <a:pPr lvl="1"/>
            <a:r>
              <a:rPr lang="en-US" dirty="0" smtClean="0"/>
              <a:t>Use Text-to-speech</a:t>
            </a:r>
          </a:p>
          <a:p>
            <a:r>
              <a:rPr lang="en-US" dirty="0" smtClean="0"/>
              <a:t>The Issues</a:t>
            </a:r>
          </a:p>
          <a:p>
            <a:pPr lvl="1"/>
            <a:r>
              <a:rPr lang="en-US" dirty="0" smtClean="0"/>
              <a:t>Script developers need to record “scratch” prompts for testing</a:t>
            </a:r>
          </a:p>
          <a:p>
            <a:pPr lvl="1"/>
            <a:r>
              <a:rPr lang="en-US" dirty="0" smtClean="0"/>
              <a:t>Customers wish to change or create promotional prompts on the fly</a:t>
            </a:r>
          </a:p>
          <a:p>
            <a:pPr lvl="1"/>
            <a:r>
              <a:rPr lang="en-US" dirty="0" smtClean="0"/>
              <a:t>Customers want an application for professional voices to call and record</a:t>
            </a:r>
          </a:p>
          <a:p>
            <a:r>
              <a:rPr lang="en-US" dirty="0" smtClean="0"/>
              <a:t>Our Solution</a:t>
            </a:r>
          </a:p>
          <a:p>
            <a:pPr lvl="1"/>
            <a:r>
              <a:rPr lang="en-US" dirty="0" smtClean="0"/>
              <a:t>Create an application and script for recording prompts</a:t>
            </a:r>
          </a:p>
          <a:p>
            <a:pPr lvl="1"/>
            <a:r>
              <a:rPr lang="en-US" dirty="0" smtClean="0"/>
              <a:t>Application can review existing prompts, record new prompts and upload the prompts to the script repository for immediate use</a:t>
            </a:r>
          </a:p>
          <a:p>
            <a:pPr lvl="1"/>
            <a:r>
              <a:rPr lang="en-US" dirty="0" smtClean="0"/>
              <a:t>Application available for use by customer’s developers and for simple prompt administration by authenticated sales, marketing people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Prompts must be either recorded or converted to G.711 format</a:t>
            </a:r>
          </a:p>
          <a:p>
            <a:pPr lvl="1"/>
            <a:r>
              <a:rPr lang="en-US" dirty="0" smtClean="0"/>
              <a:t>Audio sample size:  8-bit words</a:t>
            </a:r>
          </a:p>
          <a:p>
            <a:pPr lvl="1"/>
            <a:r>
              <a:rPr lang="en-US" dirty="0" smtClean="0"/>
              <a:t>8,000 samples per second</a:t>
            </a:r>
          </a:p>
          <a:p>
            <a:pPr lvl="1"/>
            <a:r>
              <a:rPr lang="en-US" dirty="0" smtClean="0"/>
              <a:t>Audio Format:  CCITT u-law</a:t>
            </a:r>
          </a:p>
          <a:p>
            <a:pPr lvl="1"/>
            <a:r>
              <a:rPr lang="en-US" dirty="0" smtClean="0"/>
              <a:t>Channels:  1 (Mono, not stereo) </a:t>
            </a:r>
          </a:p>
          <a:p>
            <a:pPr lvl="1"/>
            <a:r>
              <a:rPr lang="en-US" dirty="0" smtClean="0"/>
              <a:t>Bit Rate:  8-bits X 8,000 = 64Kbit Audio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Free Commercial Recording Tools</a:t>
            </a:r>
            <a:endParaRPr lang="en-US" dirty="0"/>
          </a:p>
        </p:txBody>
      </p:sp>
      <p:pic>
        <p:nvPicPr>
          <p:cNvPr id="4" name="Snagit_PPTCF85.jpg" descr="PPTCF85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7854978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2192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Audacity:  For recording the prompts (free)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Free Commercial Recording Tools</a:t>
            </a:r>
            <a:endParaRPr lang="en-US" dirty="0"/>
          </a:p>
        </p:txBody>
      </p:sp>
      <p:pic>
        <p:nvPicPr>
          <p:cNvPr id="5" name="Snagit_PPTF6E4.jpg" descr="PPTF6E4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143000"/>
            <a:ext cx="3580953" cy="1695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2192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Switch Audio File Converter:  </a:t>
            </a:r>
            <a:br>
              <a:rPr lang="en-US" sz="2400" dirty="0" smtClean="0"/>
            </a:br>
            <a:r>
              <a:rPr lang="en-US" sz="2400" dirty="0" smtClean="0"/>
              <a:t>For converting .wav files to the </a:t>
            </a:r>
            <a:br>
              <a:rPr lang="en-US" sz="2400" dirty="0" smtClean="0"/>
            </a:br>
            <a:r>
              <a:rPr lang="en-US" sz="2400" dirty="0" smtClean="0"/>
              <a:t>G.711 .wav format, (free)</a:t>
            </a:r>
          </a:p>
        </p:txBody>
      </p:sp>
      <p:pic>
        <p:nvPicPr>
          <p:cNvPr id="7" name="Snagit_PPTF5FC.jpg" descr="PPTF5FC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0"/>
            <a:ext cx="7993763" cy="36190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67400" y="1219200"/>
            <a:ext cx="2514600" cy="1143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RecordPrompts.aef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</a:t>
            </a:r>
            <a:r>
              <a:rPr lang="en-US" dirty="0" smtClean="0"/>
              <a:t>ecording script is derived from an old script version</a:t>
            </a:r>
          </a:p>
          <a:p>
            <a:pPr lvl="1"/>
            <a:r>
              <a:rPr lang="en-US" dirty="0" smtClean="0"/>
              <a:t>Modified for newer versions, capabilities of CCX</a:t>
            </a:r>
          </a:p>
          <a:p>
            <a:pPr lvl="1"/>
            <a:r>
              <a:rPr lang="en-US" dirty="0" smtClean="0"/>
              <a:t>Addresses authentication requirements for newer CCX versions</a:t>
            </a:r>
          </a:p>
          <a:p>
            <a:pPr lvl="1"/>
            <a:r>
              <a:rPr lang="en-US" dirty="0" smtClean="0"/>
              <a:t>Upload credentials are CUCM User Name and Password, configured as variable parameters on the CCX Application Page</a:t>
            </a:r>
          </a:p>
          <a:p>
            <a:pPr lvl="1"/>
            <a:r>
              <a:rPr lang="en-US" dirty="0" smtClean="0"/>
              <a:t>Sunset Learning download includes script and supporting prompts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60400"/>
            <a:ext cx="4391025" cy="605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Script:  RecordPrompts.aef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flow for this script is:</a:t>
            </a:r>
          </a:p>
          <a:p>
            <a:pPr lvl="1"/>
            <a:r>
              <a:rPr lang="en-US" dirty="0" smtClean="0"/>
              <a:t>Answer the call with a welcome </a:t>
            </a:r>
            <a:br>
              <a:rPr lang="en-US" dirty="0" smtClean="0"/>
            </a:br>
            <a:r>
              <a:rPr lang="en-US" dirty="0" smtClean="0"/>
              <a:t>message</a:t>
            </a:r>
          </a:p>
          <a:p>
            <a:pPr lvl="1"/>
            <a:r>
              <a:rPr lang="en-US" dirty="0" smtClean="0"/>
              <a:t>Ask the caller to record a prompt,</a:t>
            </a:r>
            <a:br>
              <a:rPr lang="en-US" dirty="0" smtClean="0"/>
            </a:br>
            <a:r>
              <a:rPr lang="en-US" dirty="0" smtClean="0"/>
              <a:t>when finished, press “#”</a:t>
            </a:r>
          </a:p>
          <a:p>
            <a:pPr lvl="1"/>
            <a:r>
              <a:rPr lang="en-US" dirty="0" smtClean="0"/>
              <a:t>Ask if the caller would like to:</a:t>
            </a:r>
          </a:p>
          <a:p>
            <a:pPr marL="684213" lvl="2" indent="-342900">
              <a:buFont typeface="+mj-lt"/>
              <a:buAutoNum type="arabicPeriod"/>
            </a:pPr>
            <a:r>
              <a:rPr lang="en-US" dirty="0" smtClean="0"/>
              <a:t>Review the recorded prompt</a:t>
            </a:r>
          </a:p>
          <a:p>
            <a:pPr marL="915988" lvl="3" indent="-342900"/>
            <a:r>
              <a:rPr lang="en-US" dirty="0" smtClean="0"/>
              <a:t>Play the prompt, return to menu</a:t>
            </a:r>
          </a:p>
          <a:p>
            <a:pPr marL="684213" lvl="2" indent="-342900">
              <a:buFont typeface="+mj-lt"/>
              <a:buAutoNum type="arabicPeriod"/>
            </a:pPr>
            <a:r>
              <a:rPr lang="en-US" dirty="0" smtClean="0"/>
              <a:t>Save the prompt</a:t>
            </a:r>
          </a:p>
          <a:p>
            <a:pPr marL="915988" lvl="3" indent="-342900"/>
            <a:r>
              <a:rPr lang="en-US" dirty="0" smtClean="0"/>
              <a:t>Ask for file name suffix</a:t>
            </a:r>
          </a:p>
          <a:p>
            <a:pPr marL="915988" lvl="3" indent="-342900"/>
            <a:r>
              <a:rPr lang="en-US" dirty="0" smtClean="0"/>
              <a:t>Play file name with suffix</a:t>
            </a:r>
          </a:p>
          <a:p>
            <a:pPr marL="915988" lvl="3" indent="-342900"/>
            <a:r>
              <a:rPr lang="en-US" dirty="0" smtClean="0"/>
              <a:t>Confirm save</a:t>
            </a:r>
          </a:p>
          <a:p>
            <a:pPr marL="915988" lvl="3" indent="-342900"/>
            <a:r>
              <a:rPr lang="en-US" dirty="0" smtClean="0"/>
              <a:t>Write to prompt repository</a:t>
            </a:r>
          </a:p>
          <a:p>
            <a:pPr marL="684213" lvl="2" indent="-342900">
              <a:buFont typeface="+mj-lt"/>
              <a:buAutoNum type="arabicPeriod"/>
            </a:pPr>
            <a:r>
              <a:rPr lang="en-US" dirty="0" smtClean="0"/>
              <a:t>Re-record the prompt</a:t>
            </a:r>
          </a:p>
          <a:p>
            <a:pPr marL="915988" lvl="3" indent="-342900"/>
            <a:r>
              <a:rPr lang="en-US" dirty="0" smtClean="0"/>
              <a:t>Return to Record Prompt</a:t>
            </a:r>
          </a:p>
          <a:p>
            <a:pPr marL="454025" lvl="1" indent="-342900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the Script and Prompts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the Script and Prompts</a:t>
            </a:r>
          </a:p>
          <a:p>
            <a:pPr lvl="1"/>
            <a:r>
              <a:rPr lang="en-US" dirty="0" smtClean="0"/>
              <a:t>The RecordPrompts.zip file contains the script and supporting prompts</a:t>
            </a:r>
          </a:p>
          <a:p>
            <a:pPr lvl="1"/>
            <a:r>
              <a:rPr lang="en-US" dirty="0" smtClean="0"/>
              <a:t>Download the RecordPrompts.zip file from:</a:t>
            </a:r>
          </a:p>
          <a:p>
            <a:pPr lvl="1">
              <a:buNone/>
            </a:pPr>
            <a:r>
              <a:rPr lang="en-US" u="sng" dirty="0" smtClean="0"/>
              <a:t>http://www.sunsetlearning.com/Contact-Center-Express–A-Prompt-Recording-Script-and-Tutorial</a:t>
            </a:r>
          </a:p>
          <a:p>
            <a:pPr lvl="1"/>
            <a:r>
              <a:rPr lang="en-US" dirty="0" smtClean="0"/>
              <a:t>Unzip the files to your PC</a:t>
            </a:r>
          </a:p>
          <a:p>
            <a:r>
              <a:rPr lang="en-US" dirty="0" smtClean="0"/>
              <a:t>Upload the Script and Prompts to CCX</a:t>
            </a:r>
          </a:p>
          <a:p>
            <a:pPr lvl="1"/>
            <a:r>
              <a:rPr lang="en-US" dirty="0" smtClean="0"/>
              <a:t>Using CCX Administration &gt; Script Management, upload the RecordPrompts.aef script</a:t>
            </a:r>
          </a:p>
          <a:p>
            <a:pPr lvl="1"/>
            <a:r>
              <a:rPr lang="en-US" dirty="0" smtClean="0"/>
              <a:t>Using CCX Administration &gt; Prompt Management, upload the Prompts.zip file and it will expand and unzip</a:t>
            </a:r>
          </a:p>
          <a:p>
            <a:pPr lvl="1"/>
            <a:r>
              <a:rPr lang="en-US" dirty="0" smtClean="0"/>
              <a:t>Now let’s build an application for this fun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P-DEV-PPT-v11.2">
  <a:themeElements>
    <a:clrScheme name="Cisco 2011 Color Palette">
      <a:dk1>
        <a:srgbClr val="000000"/>
      </a:dk1>
      <a:lt1>
        <a:srgbClr val="FFFFFF"/>
      </a:lt1>
      <a:dk2>
        <a:srgbClr val="2F2E7E"/>
      </a:dk2>
      <a:lt2>
        <a:srgbClr val="C1CD23"/>
      </a:lt2>
      <a:accent1>
        <a:srgbClr val="0096D6"/>
      </a:accent1>
      <a:accent2>
        <a:srgbClr val="F58025"/>
      </a:accent2>
      <a:accent3>
        <a:srgbClr val="FFE14F"/>
      </a:accent3>
      <a:accent4>
        <a:srgbClr val="46A040"/>
      </a:accent4>
      <a:accent5>
        <a:srgbClr val="652D89"/>
      </a:accent5>
      <a:accent6>
        <a:srgbClr val="C41230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31404</TotalTime>
  <Words>517</Words>
  <Application>Microsoft Office PowerPoint</Application>
  <PresentationFormat>On-screen Show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TMP-DEV-PPT-v11.2</vt:lpstr>
      <vt:lpstr>UCCX:  How to Record Prompts</vt:lpstr>
      <vt:lpstr>Session Goals and Objectives</vt:lpstr>
      <vt:lpstr>UCCX Prompt Recording Overview</vt:lpstr>
      <vt:lpstr>Prompt Specifics</vt:lpstr>
      <vt:lpstr>Some Free Commercial Recording Tools</vt:lpstr>
      <vt:lpstr>Some Free Commercial Recording Tools</vt:lpstr>
      <vt:lpstr>About the RecordPrompts.aef Script</vt:lpstr>
      <vt:lpstr>Script:  RecordPrompts.aef</vt:lpstr>
      <vt:lpstr>Prepare the Script and Prompts</vt:lpstr>
      <vt:lpstr>Video 1</vt:lpstr>
      <vt:lpstr>Debug:  RecordPrompts.aef</vt:lpstr>
      <vt:lpstr>Script:  RecordAll.aef</vt:lpstr>
      <vt:lpstr>Join Us In Class!</vt:lpstr>
      <vt:lpstr>Thank you for Watching!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QAS PowerPoint Template</dc:title>
  <dc:creator>Information Technology</dc:creator>
  <cp:lastModifiedBy>Marty Griffin</cp:lastModifiedBy>
  <cp:revision>623</cp:revision>
  <dcterms:created xsi:type="dcterms:W3CDTF">2011-02-21T19:45:56Z</dcterms:created>
  <dcterms:modified xsi:type="dcterms:W3CDTF">2013-08-24T00:09:12Z</dcterms:modified>
</cp:coreProperties>
</file>